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7" r:id="rId5"/>
    <p:sldId id="257" r:id="rId6"/>
    <p:sldId id="300" r:id="rId7"/>
    <p:sldId id="301" r:id="rId8"/>
    <p:sldId id="278" r:id="rId9"/>
    <p:sldId id="292" r:id="rId10"/>
    <p:sldId id="288" r:id="rId11"/>
    <p:sldId id="260" r:id="rId12"/>
    <p:sldId id="293" r:id="rId13"/>
    <p:sldId id="291" r:id="rId14"/>
    <p:sldId id="295" r:id="rId15"/>
    <p:sldId id="294" r:id="rId16"/>
    <p:sldId id="299" r:id="rId17"/>
    <p:sldId id="298" r:id="rId18"/>
    <p:sldId id="296" r:id="rId19"/>
    <p:sldId id="297" r:id="rId20"/>
    <p:sldId id="303" r:id="rId21"/>
    <p:sldId id="305" r:id="rId22"/>
    <p:sldId id="306" r:id="rId23"/>
    <p:sldId id="302" r:id="rId24"/>
    <p:sldId id="269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181D"/>
    <a:srgbClr val="748986"/>
    <a:srgbClr val="33655F"/>
    <a:srgbClr val="CD884C"/>
    <a:srgbClr val="C1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94152-A49C-9444-9B33-D475F411B0D1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AC150-D756-5340-BA61-122E6771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80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7F4BC-246B-4FD8-9D02-E08C1C76DE97}" type="datetimeFigureOut">
              <a:rPr lang="fr-BE" smtClean="0"/>
              <a:t>03-12-19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C5CEA-F374-46D1-8672-0269842CC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544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263640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15131"/>
                </a:solidFill>
              </a:defRPr>
            </a:lvl1pPr>
          </a:lstStyle>
          <a:p>
            <a:r>
              <a:rPr lang="nl-BE" dirty="0"/>
              <a:t>CLIQUEZ POUR ECRIRE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5801" y="4369225"/>
            <a:ext cx="7772399" cy="976861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rgbClr val="3365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Cliquez pour écrire le nom de l’auteur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2768-8EC2-B64A-A4D6-675A7A7DFDD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9D15-BA61-1244-BA78-1BDB6565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48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DBE0-328A-47DA-A3F9-F296606F90A9}" type="datetime1">
              <a:rPr lang="fr-BE" smtClean="0"/>
              <a:t>03-12-19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1EE-DA5F-4813-845B-5031AF3289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41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0557" y="1127214"/>
            <a:ext cx="7429042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C15131"/>
                </a:solidFill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0557" y="2541586"/>
            <a:ext cx="7429042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2768-8EC2-B64A-A4D6-675A7A7DFDD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9D15-BA61-1244-BA78-1BDB6565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32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02183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02183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2768-8EC2-B64A-A4D6-675A7A7DFDD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9D15-BA61-1244-BA78-1BDB6565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74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2768-8EC2-B64A-A4D6-675A7A7DFDD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9D15-BA61-1244-BA78-1BDB6565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22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151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151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2768-8EC2-B64A-A4D6-675A7A7DFDD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9D15-BA61-1244-BA78-1BDB6565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71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95913"/>
            <a:ext cx="7384638" cy="1143000"/>
          </a:xfrm>
        </p:spPr>
        <p:txBody>
          <a:bodyPr/>
          <a:lstStyle>
            <a:lvl1pPr>
              <a:defRPr>
                <a:solidFill>
                  <a:srgbClr val="33655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2768-8EC2-B64A-A4D6-675A7A7DFDD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9D15-BA61-1244-BA78-1BDB6565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5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2768-8EC2-B64A-A4D6-675A7A7DFDD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9D15-BA61-1244-BA78-1BDB6565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46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449769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2768-8EC2-B64A-A4D6-675A7A7DFDD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9D15-BA61-1244-BA78-1BDB6565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3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1513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367603"/>
            <a:ext cx="5486400" cy="33599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2768-8EC2-B64A-A4D6-675A7A7DFDD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9D15-BA61-1244-BA78-1BDB6565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91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Lato Light"/>
                <a:cs typeface="Lato Light"/>
              </a:defRPr>
            </a:lvl1pPr>
          </a:lstStyle>
          <a:p>
            <a:fld id="{6A122768-8EC2-B64A-A4D6-675A7A7DFDDF}" type="datetimeFigureOut">
              <a:rPr lang="fr-FR" smtClean="0"/>
              <a:pPr/>
              <a:t>03/12/2019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C15131"/>
                </a:solidFill>
                <a:latin typeface="Lato Medium"/>
                <a:cs typeface="Lato Medium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Light"/>
                <a:cs typeface="Lato Light"/>
              </a:defRPr>
            </a:lvl1pPr>
          </a:lstStyle>
          <a:p>
            <a:fld id="{60049D15-BA61-1244-BA78-1BDB656514D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53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Lato Medium"/>
          <a:ea typeface="+mj-ea"/>
          <a:cs typeface="Lat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15131"/>
        </a:buClr>
        <a:buFont typeface="Lucida Grande"/>
        <a:buChar char="&gt;"/>
        <a:defRPr sz="2800" b="0" i="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D884C"/>
        </a:buClr>
        <a:buFont typeface="Arial"/>
        <a:buChar char="–"/>
        <a:defRPr sz="2400" b="0" i="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3655F"/>
        </a:buClr>
        <a:buFont typeface="Arial"/>
        <a:buChar char="•"/>
        <a:defRPr sz="2000" b="0" i="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48986"/>
        </a:buClr>
        <a:buFont typeface="Arial"/>
        <a:buChar char="–"/>
        <a:defRPr sz="1800" b="0" i="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B181D"/>
        </a:buClr>
        <a:buFont typeface="Arial"/>
        <a:buChar char="»"/>
        <a:defRPr sz="1800" b="0" i="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F1F8C-E66E-47E0-BF11-C35E70D7D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786" y="206567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fr-FR" altLang="fr-FR" b="1" dirty="0">
                <a:solidFill>
                  <a:schemeClr val="tx2"/>
                </a:solidFill>
              </a:rPr>
            </a:br>
            <a:r>
              <a:rPr lang="fr-FR" altLang="fr-FR" b="1" dirty="0" err="1">
                <a:solidFill>
                  <a:schemeClr val="tx2"/>
                </a:solidFill>
              </a:rPr>
              <a:t>Gender</a:t>
            </a:r>
            <a:r>
              <a:rPr lang="fr-FR" altLang="fr-FR" b="1" dirty="0">
                <a:solidFill>
                  <a:schemeClr val="tx2"/>
                </a:solidFill>
              </a:rPr>
              <a:t> </a:t>
            </a:r>
            <a:r>
              <a:rPr lang="fr-FR" altLang="fr-FR" b="1" dirty="0" err="1">
                <a:solidFill>
                  <a:schemeClr val="tx2"/>
                </a:solidFill>
              </a:rPr>
              <a:t>Based</a:t>
            </a:r>
            <a:r>
              <a:rPr lang="fr-FR" altLang="fr-FR" b="1" dirty="0">
                <a:solidFill>
                  <a:schemeClr val="tx2"/>
                </a:solidFill>
              </a:rPr>
              <a:t> Violence &amp; </a:t>
            </a:r>
            <a:r>
              <a:rPr lang="fr-FR" altLang="fr-FR" b="1" dirty="0" err="1">
                <a:solidFill>
                  <a:schemeClr val="tx2"/>
                </a:solidFill>
              </a:rPr>
              <a:t>Asylum</a:t>
            </a:r>
            <a:r>
              <a:rPr lang="fr-FR" altLang="fr-FR" b="1" dirty="0">
                <a:solidFill>
                  <a:schemeClr val="tx2"/>
                </a:solidFill>
              </a:rPr>
              <a:t> : </a:t>
            </a:r>
            <a:br>
              <a:rPr lang="fr-FR" altLang="fr-FR" b="1" dirty="0">
                <a:solidFill>
                  <a:schemeClr val="tx2"/>
                </a:solidFill>
              </a:rPr>
            </a:br>
            <a:r>
              <a:rPr lang="fr-FR" altLang="fr-FR" b="1" dirty="0">
                <a:solidFill>
                  <a:schemeClr val="tx2"/>
                </a:solidFill>
              </a:rPr>
              <a:t>an </a:t>
            </a:r>
            <a:r>
              <a:rPr lang="fr-FR" altLang="fr-FR" b="1" dirty="0" err="1">
                <a:solidFill>
                  <a:schemeClr val="tx2"/>
                </a:solidFill>
              </a:rPr>
              <a:t>integrated</a:t>
            </a:r>
            <a:r>
              <a:rPr lang="fr-FR" altLang="fr-FR" b="1" dirty="0">
                <a:solidFill>
                  <a:schemeClr val="tx2"/>
                </a:solidFill>
              </a:rPr>
              <a:t> </a:t>
            </a:r>
            <a:r>
              <a:rPr lang="fr-FR" altLang="fr-FR" b="1" dirty="0" err="1">
                <a:solidFill>
                  <a:schemeClr val="tx2"/>
                </a:solidFill>
              </a:rPr>
              <a:t>approach</a:t>
            </a:r>
            <a:r>
              <a:rPr lang="fr-FR" altLang="fr-FR" b="1" dirty="0">
                <a:solidFill>
                  <a:schemeClr val="tx2"/>
                </a:solidFill>
              </a:rPr>
              <a:t> </a:t>
            </a:r>
            <a:r>
              <a:rPr lang="fr-FR" altLang="fr-FR" sz="2000" dirty="0">
                <a:solidFill>
                  <a:schemeClr val="tx2"/>
                </a:solidFill>
              </a:rPr>
              <a:t>(AMIF 2018-2019)</a:t>
            </a:r>
            <a:br>
              <a:rPr lang="fr-BE" dirty="0"/>
            </a:b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2479C7-4575-47EC-8AEF-CA6857816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altLang="nl-BE" sz="1800" b="1" dirty="0">
                <a:solidFill>
                  <a:schemeClr val="tx2"/>
                </a:solidFill>
              </a:rPr>
              <a:t>GAMS Belgique</a:t>
            </a:r>
            <a:br>
              <a:rPr lang="nl-BE" altLang="nl-BE" sz="1800" b="1" dirty="0">
                <a:solidFill>
                  <a:schemeClr val="tx2"/>
                </a:solidFill>
              </a:rPr>
            </a:br>
            <a:r>
              <a:rPr lang="nl-BE" altLang="nl-BE" sz="1800" b="1" dirty="0">
                <a:solidFill>
                  <a:schemeClr val="tx2"/>
                </a:solidFill>
              </a:rPr>
              <a:t>en </a:t>
            </a:r>
            <a:r>
              <a:rPr lang="nl-BE" altLang="nl-BE" sz="1800" b="1" dirty="0" err="1">
                <a:solidFill>
                  <a:schemeClr val="tx2"/>
                </a:solidFill>
              </a:rPr>
              <a:t>partenariat</a:t>
            </a:r>
            <a:r>
              <a:rPr lang="nl-BE" altLang="nl-BE" sz="1800" b="1" dirty="0">
                <a:solidFill>
                  <a:schemeClr val="tx2"/>
                </a:solidFill>
              </a:rPr>
              <a:t> </a:t>
            </a:r>
            <a:r>
              <a:rPr lang="nl-BE" altLang="nl-BE" sz="1800" b="1" dirty="0" err="1">
                <a:solidFill>
                  <a:schemeClr val="tx2"/>
                </a:solidFill>
              </a:rPr>
              <a:t>avec</a:t>
            </a:r>
            <a:r>
              <a:rPr lang="nl-BE" altLang="nl-BE" sz="1800" b="1" dirty="0">
                <a:solidFill>
                  <a:schemeClr val="tx2"/>
                </a:solidFill>
              </a:rPr>
              <a:t> INTACT asbl et European Family Justice Center Alliance (EFJCA)</a:t>
            </a:r>
            <a:endParaRPr lang="fr-BE" sz="1800" dirty="0">
              <a:solidFill>
                <a:schemeClr val="tx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509B23-76CE-4ABD-96D1-B3C303C64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74" y="5294993"/>
            <a:ext cx="2436041" cy="14700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AFC4E4C-90BD-4A26-B123-4A9CD38DB32E}"/>
              </a:ext>
            </a:extLst>
          </p:cNvPr>
          <p:cNvSpPr txBox="1"/>
          <p:nvPr/>
        </p:nvSpPr>
        <p:spPr>
          <a:xfrm>
            <a:off x="5422392" y="5483621"/>
            <a:ext cx="3547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accent4"/>
                </a:solidFill>
              </a:rPr>
              <a:t>Présentation Direction</a:t>
            </a:r>
          </a:p>
          <a:p>
            <a:r>
              <a:rPr lang="fr-BE" sz="2400" dirty="0">
                <a:solidFill>
                  <a:schemeClr val="accent4"/>
                </a:solidFill>
              </a:rPr>
              <a:t>9 mai 2019, Liège</a:t>
            </a:r>
          </a:p>
        </p:txBody>
      </p:sp>
    </p:spTree>
    <p:extLst>
      <p:ext uri="{BB962C8B-B14F-4D97-AF65-F5344CB8AC3E}">
        <p14:creationId xmlns:p14="http://schemas.microsoft.com/office/powerpoint/2010/main" val="189939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9B923-37ED-4F57-98D8-9130D08D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221" y="387922"/>
            <a:ext cx="7429042" cy="1143000"/>
          </a:xfrm>
        </p:spPr>
        <p:txBody>
          <a:bodyPr/>
          <a:lstStyle/>
          <a:p>
            <a:r>
              <a:rPr lang="fr-BE" dirty="0"/>
              <a:t>Elaboration d’une trajectoire GBV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B820AC-F3C5-40F6-BFC7-AB1904A5D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94" y="1971759"/>
            <a:ext cx="7429042" cy="5596968"/>
          </a:xfrm>
        </p:spPr>
        <p:txBody>
          <a:bodyPr>
            <a:normAutofit/>
          </a:bodyPr>
          <a:lstStyle/>
          <a:p>
            <a:r>
              <a:rPr lang="nl-BE" altLang="nl-BE" dirty="0" err="1">
                <a:latin typeface="Arial Unicode MS" pitchFamily="34" charset="-128"/>
              </a:rPr>
              <a:t>Elaboration</a:t>
            </a:r>
            <a:r>
              <a:rPr lang="nl-BE" altLang="nl-BE" dirty="0">
                <a:latin typeface="Arial Unicode MS" pitchFamily="34" charset="-128"/>
              </a:rPr>
              <a:t> </a:t>
            </a:r>
            <a:r>
              <a:rPr lang="nl-BE" altLang="nl-BE" dirty="0" err="1">
                <a:latin typeface="Arial Unicode MS" pitchFamily="34" charset="-128"/>
              </a:rPr>
              <a:t>d’une</a:t>
            </a:r>
            <a:r>
              <a:rPr lang="nl-BE" altLang="nl-BE" dirty="0">
                <a:latin typeface="Arial Unicode MS" pitchFamily="34" charset="-128"/>
              </a:rPr>
              <a:t> </a:t>
            </a:r>
            <a:r>
              <a:rPr lang="nl-BE" altLang="nl-BE" dirty="0" err="1">
                <a:latin typeface="Arial Unicode MS" pitchFamily="34" charset="-128"/>
              </a:rPr>
              <a:t>trajectoire</a:t>
            </a:r>
            <a:r>
              <a:rPr lang="fr-BE" altLang="nl-BE" dirty="0">
                <a:latin typeface="Arial Unicode MS" pitchFamily="34" charset="-128"/>
              </a:rPr>
              <a:t> </a:t>
            </a:r>
            <a:r>
              <a:rPr lang="fr-BE" dirty="0"/>
              <a:t>pour les violences basées sur le genre (MGF, Mariages forcés, Violences sexuelles, Violences </a:t>
            </a:r>
            <a:r>
              <a:rPr lang="fr-BE" dirty="0" err="1"/>
              <a:t>intra-conjugales</a:t>
            </a:r>
            <a:r>
              <a:rPr lang="fr-BE" dirty="0"/>
              <a:t>, Exploitation sexuelle, Traite, Violences liées à l’orientation sexuelle,…)</a:t>
            </a:r>
            <a:br>
              <a:rPr lang="fr-BE" dirty="0"/>
            </a:br>
            <a:endParaRPr lang="fr-BE" dirty="0"/>
          </a:p>
          <a:p>
            <a:r>
              <a:rPr lang="fr-BE" dirty="0"/>
              <a:t>Outil didactique pour les équipes:</a:t>
            </a:r>
          </a:p>
          <a:p>
            <a:pPr lvl="1"/>
            <a:r>
              <a:rPr lang="fr-BE" dirty="0"/>
              <a:t>Fiches thématiques  par type de violence (définition, identification, accompagnement)</a:t>
            </a:r>
          </a:p>
          <a:p>
            <a:pPr lvl="1"/>
            <a:r>
              <a:rPr lang="fr-BE" dirty="0"/>
              <a:t>Fiches transversales (Introduction au genre et violences de genre, Conséquences sur la santé, Conduite d’un entretien individuel, Conduite d’activités collectives, Protection nationale et Protection internationale)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168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78E05-1664-4831-BA2D-D1222BCE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349" y="99857"/>
            <a:ext cx="4982691" cy="1143000"/>
          </a:xfrm>
        </p:spPr>
        <p:txBody>
          <a:bodyPr/>
          <a:lstStyle/>
          <a:p>
            <a:r>
              <a:rPr lang="fr-BE" dirty="0"/>
              <a:t>Contenu des fiches par type de violence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45ADA-B1D2-4580-8724-8F41D470C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3" y="1700057"/>
            <a:ext cx="4479771" cy="515794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b="1" dirty="0"/>
              <a:t>Points essentiels:</a:t>
            </a:r>
          </a:p>
          <a:p>
            <a:pPr lvl="1"/>
            <a:r>
              <a:rPr lang="fr-BE" dirty="0"/>
              <a:t>Définition</a:t>
            </a:r>
          </a:p>
          <a:p>
            <a:pPr lvl="1"/>
            <a:r>
              <a:rPr lang="fr-BE" dirty="0"/>
              <a:t>Contexte socio-culturel</a:t>
            </a:r>
          </a:p>
          <a:p>
            <a:pPr lvl="1"/>
            <a:r>
              <a:rPr lang="fr-BE" dirty="0"/>
              <a:t>Prévalence, distribution géographique</a:t>
            </a:r>
          </a:p>
          <a:p>
            <a:pPr lvl="1"/>
            <a:r>
              <a:rPr lang="fr-BE" dirty="0"/>
              <a:t>Conséquences</a:t>
            </a:r>
          </a:p>
          <a:p>
            <a:pPr marL="914400" lvl="1" indent="-457200">
              <a:buFont typeface="+mj-lt"/>
              <a:buAutoNum type="arabicPeriod"/>
            </a:pPr>
            <a:endParaRPr lang="fr-BE" dirty="0"/>
          </a:p>
          <a:p>
            <a:pPr marL="457200" indent="-457200">
              <a:buFont typeface="+mj-lt"/>
              <a:buAutoNum type="arabicPeriod"/>
            </a:pPr>
            <a:r>
              <a:rPr lang="fr-BE" b="1" dirty="0"/>
              <a:t>Cadre légal</a:t>
            </a:r>
          </a:p>
          <a:p>
            <a:pPr marL="457200" indent="-457200">
              <a:buFont typeface="+mj-lt"/>
              <a:buAutoNum type="arabicPeriod"/>
            </a:pPr>
            <a:endParaRPr lang="fr-BE" b="1" dirty="0"/>
          </a:p>
          <a:p>
            <a:pPr marL="457200" indent="-457200">
              <a:buFont typeface="+mj-lt"/>
              <a:buAutoNum type="arabicPeriod"/>
            </a:pPr>
            <a:r>
              <a:rPr lang="fr-BE" b="1" dirty="0"/>
              <a:t>Identification (repérage/signes)</a:t>
            </a:r>
          </a:p>
          <a:p>
            <a:pPr marL="457200" indent="-457200">
              <a:buFont typeface="+mj-lt"/>
              <a:buAutoNum type="arabicPeriod"/>
            </a:pPr>
            <a:endParaRPr lang="fr-BE" b="1" dirty="0"/>
          </a:p>
          <a:p>
            <a:pPr marL="457200" indent="-457200">
              <a:buFont typeface="+mj-lt"/>
              <a:buAutoNum type="arabicPeriod"/>
            </a:pPr>
            <a:r>
              <a:rPr lang="fr-BE" b="1" dirty="0"/>
              <a:t>Action à prendre après identification</a:t>
            </a:r>
          </a:p>
          <a:p>
            <a:pPr lvl="1"/>
            <a:r>
              <a:rPr lang="fr-BE" dirty="0"/>
              <a:t>Psycho-social</a:t>
            </a:r>
          </a:p>
          <a:p>
            <a:pPr lvl="1"/>
            <a:r>
              <a:rPr lang="fr-BE" dirty="0"/>
              <a:t>Médical</a:t>
            </a:r>
          </a:p>
          <a:p>
            <a:pPr lvl="1"/>
            <a:r>
              <a:rPr lang="fr-BE" dirty="0"/>
              <a:t>Juridique/procédure</a:t>
            </a:r>
          </a:p>
          <a:p>
            <a:pPr lvl="1"/>
            <a:r>
              <a:rPr lang="fr-BE" dirty="0"/>
              <a:t>Sécurité dans le centre</a:t>
            </a:r>
          </a:p>
          <a:p>
            <a:pPr marL="457200" lvl="1" indent="0">
              <a:buNone/>
            </a:pPr>
            <a:endParaRPr lang="fr-BE" dirty="0"/>
          </a:p>
          <a:p>
            <a:pPr marL="457200" indent="-457200">
              <a:buFont typeface="+mj-lt"/>
              <a:buAutoNum type="arabicPeriod"/>
            </a:pPr>
            <a:r>
              <a:rPr lang="fr-BE" b="1" dirty="0"/>
              <a:t>Services d’appui</a:t>
            </a:r>
          </a:p>
          <a:p>
            <a:pPr lvl="1"/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EB0523-428D-4932-9A7E-8456AEBE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40" y="1421967"/>
            <a:ext cx="38100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43410-B5A6-4D4B-A08E-D3521E6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324" y="164506"/>
            <a:ext cx="7429042" cy="1143000"/>
          </a:xfrm>
        </p:spPr>
        <p:txBody>
          <a:bodyPr>
            <a:normAutofit/>
          </a:bodyPr>
          <a:lstStyle/>
          <a:p>
            <a:r>
              <a:rPr lang="fr-BE" sz="2800" dirty="0"/>
              <a:t>Formations des directions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A5FAA6-54AC-419D-BDFF-F541AD57F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27" y="1652939"/>
            <a:ext cx="7429042" cy="5040555"/>
          </a:xfrm>
        </p:spPr>
        <p:txBody>
          <a:bodyPr>
            <a:normAutofit lnSpcReduction="10000"/>
          </a:bodyPr>
          <a:lstStyle/>
          <a:p>
            <a:r>
              <a:rPr lang="nl-BE" altLang="nl-BE" dirty="0" err="1"/>
              <a:t>Pourquoi</a:t>
            </a:r>
            <a:r>
              <a:rPr lang="nl-BE" altLang="nl-BE" dirty="0"/>
              <a:t> les </a:t>
            </a:r>
            <a:r>
              <a:rPr lang="nl-BE" altLang="nl-BE" dirty="0" err="1"/>
              <a:t>directions</a:t>
            </a:r>
            <a:r>
              <a:rPr lang="nl-BE" altLang="nl-BE" dirty="0"/>
              <a:t>?</a:t>
            </a:r>
          </a:p>
          <a:p>
            <a:pPr lvl="1"/>
            <a:r>
              <a:rPr lang="nl-BE" altLang="nl-BE" dirty="0" err="1"/>
              <a:t>Ancrage</a:t>
            </a:r>
            <a:r>
              <a:rPr lang="nl-BE" altLang="nl-BE" dirty="0"/>
              <a:t> </a:t>
            </a:r>
            <a:r>
              <a:rPr lang="nl-BE" altLang="nl-BE" dirty="0" err="1"/>
              <a:t>struturel</a:t>
            </a:r>
            <a:endParaRPr lang="nl-BE" altLang="nl-BE" dirty="0"/>
          </a:p>
          <a:p>
            <a:pPr lvl="1"/>
            <a:r>
              <a:rPr lang="nl-BE" altLang="nl-BE" dirty="0"/>
              <a:t>Actions de </a:t>
            </a:r>
            <a:r>
              <a:rPr lang="nl-BE" altLang="nl-BE" dirty="0" err="1"/>
              <a:t>sécurité</a:t>
            </a:r>
            <a:r>
              <a:rPr lang="nl-BE" altLang="nl-BE" dirty="0"/>
              <a:t> et </a:t>
            </a:r>
            <a:r>
              <a:rPr lang="nl-BE" altLang="nl-BE" dirty="0" err="1"/>
              <a:t>protection</a:t>
            </a:r>
            <a:r>
              <a:rPr lang="nl-BE" altLang="nl-BE" dirty="0"/>
              <a:t> </a:t>
            </a:r>
            <a:r>
              <a:rPr lang="nl-BE" altLang="nl-BE" dirty="0" err="1"/>
              <a:t>liées</a:t>
            </a:r>
            <a:r>
              <a:rPr lang="nl-BE" altLang="nl-BE" dirty="0"/>
              <a:t> au </a:t>
            </a:r>
            <a:r>
              <a:rPr lang="nl-BE" altLang="nl-BE" dirty="0" err="1"/>
              <a:t>fonctionnement</a:t>
            </a:r>
            <a:r>
              <a:rPr lang="nl-BE" altLang="nl-BE" dirty="0"/>
              <a:t> et </a:t>
            </a:r>
            <a:r>
              <a:rPr lang="nl-BE" altLang="nl-BE" dirty="0" err="1"/>
              <a:t>aux</a:t>
            </a:r>
            <a:r>
              <a:rPr lang="nl-BE" altLang="nl-BE" dirty="0"/>
              <a:t> RH</a:t>
            </a:r>
          </a:p>
          <a:p>
            <a:pPr lvl="1"/>
            <a:r>
              <a:rPr lang="nl-BE" altLang="nl-BE" dirty="0"/>
              <a:t>Violences de genre = </a:t>
            </a:r>
            <a:r>
              <a:rPr lang="nl-BE" altLang="nl-BE" dirty="0" err="1"/>
              <a:t>persécution</a:t>
            </a:r>
            <a:r>
              <a:rPr lang="nl-BE" altLang="nl-BE" dirty="0"/>
              <a:t> </a:t>
            </a:r>
            <a:r>
              <a:rPr lang="nl-BE" altLang="nl-BE" dirty="0" err="1"/>
              <a:t>ou</a:t>
            </a:r>
            <a:r>
              <a:rPr lang="nl-BE" altLang="nl-BE" dirty="0"/>
              <a:t> </a:t>
            </a:r>
            <a:r>
              <a:rPr lang="nl-BE" altLang="nl-BE" dirty="0" err="1"/>
              <a:t>crainte</a:t>
            </a:r>
            <a:r>
              <a:rPr lang="nl-BE" altLang="nl-BE" dirty="0"/>
              <a:t> </a:t>
            </a:r>
            <a:r>
              <a:rPr lang="nl-BE" altLang="nl-BE" dirty="0" err="1"/>
              <a:t>pouvant</a:t>
            </a:r>
            <a:r>
              <a:rPr lang="nl-BE" altLang="nl-BE" dirty="0"/>
              <a:t> </a:t>
            </a:r>
            <a:r>
              <a:rPr lang="nl-BE" altLang="nl-BE" dirty="0" err="1"/>
              <a:t>donner</a:t>
            </a:r>
            <a:r>
              <a:rPr lang="nl-BE" altLang="nl-BE" dirty="0"/>
              <a:t> </a:t>
            </a:r>
            <a:r>
              <a:rPr lang="nl-BE" altLang="nl-BE" dirty="0" err="1"/>
              <a:t>droit</a:t>
            </a:r>
            <a:r>
              <a:rPr lang="nl-BE" altLang="nl-BE" dirty="0"/>
              <a:t> à une </a:t>
            </a:r>
            <a:r>
              <a:rPr lang="nl-BE" altLang="nl-BE" dirty="0" err="1"/>
              <a:t>protection</a:t>
            </a:r>
            <a:r>
              <a:rPr lang="nl-BE" altLang="nl-BE" dirty="0"/>
              <a:t> internationale</a:t>
            </a:r>
          </a:p>
          <a:p>
            <a:endParaRPr lang="nl-BE" altLang="nl-BE" dirty="0"/>
          </a:p>
          <a:p>
            <a:r>
              <a:rPr lang="nl-BE" altLang="nl-BE" dirty="0"/>
              <a:t>1 </a:t>
            </a:r>
            <a:r>
              <a:rPr lang="nl-BE" altLang="nl-BE" dirty="0" err="1"/>
              <a:t>journée</a:t>
            </a:r>
            <a:r>
              <a:rPr lang="nl-BE" altLang="nl-BE" dirty="0"/>
              <a:t> de </a:t>
            </a:r>
            <a:r>
              <a:rPr lang="nl-BE" altLang="nl-BE" dirty="0" err="1"/>
              <a:t>formation</a:t>
            </a:r>
            <a:r>
              <a:rPr lang="nl-BE" altLang="nl-BE" dirty="0"/>
              <a:t>:  </a:t>
            </a:r>
          </a:p>
          <a:p>
            <a:pPr lvl="1"/>
            <a:r>
              <a:rPr lang="nl-BE" altLang="nl-BE" dirty="0"/>
              <a:t>Bases </a:t>
            </a:r>
            <a:r>
              <a:rPr lang="nl-BE" altLang="nl-BE" dirty="0" err="1"/>
              <a:t>sur</a:t>
            </a:r>
            <a:r>
              <a:rPr lang="nl-BE" altLang="nl-BE" dirty="0"/>
              <a:t> le genre et les </a:t>
            </a:r>
            <a:r>
              <a:rPr lang="nl-BE" altLang="nl-BE" dirty="0" err="1"/>
              <a:t>violences</a:t>
            </a:r>
            <a:r>
              <a:rPr lang="nl-BE" altLang="nl-BE" dirty="0"/>
              <a:t> de genre</a:t>
            </a:r>
          </a:p>
          <a:p>
            <a:pPr lvl="1"/>
            <a:r>
              <a:rPr lang="nl-BE" altLang="nl-BE" dirty="0"/>
              <a:t>Mon </a:t>
            </a:r>
            <a:r>
              <a:rPr lang="nl-BE" altLang="nl-BE" dirty="0" err="1"/>
              <a:t>rôle</a:t>
            </a:r>
            <a:r>
              <a:rPr lang="nl-BE" altLang="nl-BE" dirty="0"/>
              <a:t> en </a:t>
            </a:r>
            <a:r>
              <a:rPr lang="nl-BE" altLang="nl-BE" dirty="0" err="1"/>
              <a:t>tant</a:t>
            </a:r>
            <a:r>
              <a:rPr lang="nl-BE" altLang="nl-BE" dirty="0"/>
              <a:t> que </a:t>
            </a:r>
            <a:r>
              <a:rPr lang="nl-BE" altLang="nl-BE" dirty="0" err="1"/>
              <a:t>direction</a:t>
            </a:r>
            <a:r>
              <a:rPr lang="nl-BE" altLang="nl-BE" dirty="0"/>
              <a:t> </a:t>
            </a:r>
            <a:r>
              <a:rPr lang="nl-BE" altLang="nl-BE" dirty="0" err="1"/>
              <a:t>avec</a:t>
            </a:r>
            <a:r>
              <a:rPr lang="nl-BE" altLang="nl-BE" dirty="0"/>
              <a:t> des </a:t>
            </a:r>
            <a:r>
              <a:rPr lang="nl-BE" altLang="nl-BE" dirty="0" err="1"/>
              <a:t>exemples</a:t>
            </a:r>
            <a:r>
              <a:rPr lang="nl-BE" altLang="nl-BE" dirty="0"/>
              <a:t> </a:t>
            </a:r>
            <a:r>
              <a:rPr lang="nl-BE" altLang="nl-BE" dirty="0" err="1"/>
              <a:t>concrets</a:t>
            </a:r>
            <a:r>
              <a:rPr lang="nl-BE" altLang="nl-BE" dirty="0"/>
              <a:t> (</a:t>
            </a:r>
            <a:r>
              <a:rPr lang="nl-BE" altLang="nl-BE" dirty="0" err="1"/>
              <a:t>témoignage</a:t>
            </a:r>
            <a:r>
              <a:rPr lang="nl-BE" altLang="nl-BE" dirty="0"/>
              <a:t> de </a:t>
            </a:r>
            <a:r>
              <a:rPr lang="nl-BE" altLang="nl-BE" dirty="0" err="1"/>
              <a:t>directions</a:t>
            </a:r>
            <a:r>
              <a:rPr lang="nl-BE" altLang="nl-BE" dirty="0"/>
              <a:t> de </a:t>
            </a:r>
            <a:r>
              <a:rPr lang="nl-BE" altLang="nl-BE" dirty="0" err="1"/>
              <a:t>centre</a:t>
            </a:r>
            <a:r>
              <a:rPr lang="nl-BE" altLang="nl-BE" dirty="0"/>
              <a:t>)</a:t>
            </a:r>
          </a:p>
          <a:p>
            <a:pPr lvl="1"/>
            <a:r>
              <a:rPr lang="nl-BE" altLang="nl-BE" dirty="0" err="1"/>
              <a:t>Partage</a:t>
            </a:r>
            <a:r>
              <a:rPr lang="nl-BE" altLang="nl-BE" dirty="0"/>
              <a:t> </a:t>
            </a:r>
            <a:r>
              <a:rPr lang="nl-BE" altLang="nl-BE" dirty="0" err="1"/>
              <a:t>avec</a:t>
            </a:r>
            <a:r>
              <a:rPr lang="nl-BE" altLang="nl-BE" dirty="0"/>
              <a:t> </a:t>
            </a:r>
            <a:r>
              <a:rPr lang="nl-BE" altLang="nl-BE" dirty="0" err="1"/>
              <a:t>d’autres</a:t>
            </a:r>
            <a:r>
              <a:rPr lang="nl-BE" altLang="nl-BE" dirty="0"/>
              <a:t> </a:t>
            </a:r>
            <a:r>
              <a:rPr lang="nl-BE" altLang="nl-BE" dirty="0" err="1"/>
              <a:t>directions</a:t>
            </a:r>
            <a:r>
              <a:rPr lang="nl-BE" altLang="nl-BE" dirty="0"/>
              <a:t>: </a:t>
            </a:r>
            <a:r>
              <a:rPr lang="nl-BE" altLang="nl-BE" dirty="0" err="1"/>
              <a:t>Croix</a:t>
            </a:r>
            <a:r>
              <a:rPr lang="nl-BE" altLang="nl-BE" dirty="0"/>
              <a:t>-Rouge, Caritas,…</a:t>
            </a:r>
          </a:p>
          <a:p>
            <a:pPr lvl="1"/>
            <a:endParaRPr lang="nl-BE" altLang="nl-BE" dirty="0"/>
          </a:p>
          <a:p>
            <a:r>
              <a:rPr lang="nl-BE" altLang="nl-BE" dirty="0"/>
              <a:t>7 </a:t>
            </a:r>
            <a:r>
              <a:rPr lang="nl-BE" altLang="nl-BE" dirty="0" err="1"/>
              <a:t>mai</a:t>
            </a:r>
            <a:r>
              <a:rPr lang="nl-BE" altLang="nl-BE" dirty="0"/>
              <a:t> en NL et 9 </a:t>
            </a:r>
            <a:r>
              <a:rPr lang="nl-BE" altLang="nl-BE" dirty="0" err="1"/>
              <a:t>mai</a:t>
            </a:r>
            <a:r>
              <a:rPr lang="nl-BE" altLang="nl-BE" dirty="0"/>
              <a:t> en FR</a:t>
            </a:r>
          </a:p>
          <a:p>
            <a:endParaRPr lang="nl-BE" altLang="nl-BE" dirty="0"/>
          </a:p>
          <a:p>
            <a:endParaRPr lang="nl-BE" altLang="nl-BE" dirty="0"/>
          </a:p>
          <a:p>
            <a:pPr marL="0" indent="0">
              <a:buNone/>
            </a:pPr>
            <a:endParaRPr lang="nl-BE" altLang="nl-BE" dirty="0"/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99E20E-78C8-4BA0-A5A5-7E1A9F77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9D15-BA61-1244-BA78-1BDB656514D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6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C1B4EE-8991-4783-9A10-D7D29361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000" y="164969"/>
            <a:ext cx="4971002" cy="1143000"/>
          </a:xfrm>
        </p:spPr>
        <p:txBody>
          <a:bodyPr/>
          <a:lstStyle/>
          <a:p>
            <a:r>
              <a:rPr lang="fr-BE" dirty="0"/>
              <a:t>Formation des personnes 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96F7A-0375-4D26-81EB-82ACF361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7" y="1749734"/>
            <a:ext cx="7429042" cy="4943297"/>
          </a:xfrm>
        </p:spPr>
        <p:txBody>
          <a:bodyPr>
            <a:normAutofit fontScale="85000" lnSpcReduction="10000"/>
          </a:bodyPr>
          <a:lstStyle/>
          <a:p>
            <a:r>
              <a:rPr lang="nl-BE" altLang="nl-BE" dirty="0"/>
              <a:t>2 </a:t>
            </a:r>
            <a:r>
              <a:rPr lang="nl-BE" altLang="nl-BE" dirty="0" err="1"/>
              <a:t>personnes</a:t>
            </a:r>
            <a:r>
              <a:rPr lang="nl-BE" altLang="nl-BE" dirty="0"/>
              <a:t> par </a:t>
            </a:r>
            <a:r>
              <a:rPr lang="nl-BE" altLang="nl-BE" dirty="0" err="1"/>
              <a:t>centre</a:t>
            </a:r>
            <a:r>
              <a:rPr lang="nl-BE" altLang="nl-BE" dirty="0"/>
              <a:t>:</a:t>
            </a:r>
          </a:p>
          <a:p>
            <a:pPr lvl="1"/>
            <a:r>
              <a:rPr lang="nl-BE" altLang="nl-BE" dirty="0"/>
              <a:t>1 MED, 1 SOC</a:t>
            </a:r>
          </a:p>
          <a:p>
            <a:pPr lvl="1"/>
            <a:r>
              <a:rPr lang="nl-BE" altLang="nl-BE" dirty="0" err="1"/>
              <a:t>Même</a:t>
            </a:r>
            <a:r>
              <a:rPr lang="nl-BE" altLang="nl-BE" dirty="0"/>
              <a:t> </a:t>
            </a:r>
            <a:r>
              <a:rPr lang="nl-BE" altLang="nl-BE" dirty="0" err="1"/>
              <a:t>personne</a:t>
            </a:r>
            <a:r>
              <a:rPr lang="nl-BE" altLang="nl-BE" dirty="0"/>
              <a:t> que </a:t>
            </a:r>
            <a:r>
              <a:rPr lang="nl-BE" altLang="nl-BE" dirty="0" err="1"/>
              <a:t>Référente</a:t>
            </a:r>
            <a:r>
              <a:rPr lang="nl-BE" altLang="nl-BE" dirty="0"/>
              <a:t> MGF </a:t>
            </a:r>
            <a:r>
              <a:rPr lang="nl-BE" altLang="nl-BE" dirty="0" err="1"/>
              <a:t>ou</a:t>
            </a:r>
            <a:r>
              <a:rPr lang="nl-BE" altLang="nl-BE" dirty="0"/>
              <a:t> </a:t>
            </a:r>
            <a:r>
              <a:rPr lang="nl-BE" altLang="nl-BE" dirty="0" err="1"/>
              <a:t>autre</a:t>
            </a:r>
            <a:endParaRPr lang="nl-BE" altLang="nl-BE" dirty="0"/>
          </a:p>
          <a:p>
            <a:pPr lvl="1"/>
            <a:endParaRPr lang="nl-BE" altLang="nl-BE" dirty="0"/>
          </a:p>
          <a:p>
            <a:r>
              <a:rPr lang="nl-BE" altLang="nl-BE" dirty="0"/>
              <a:t>Formation </a:t>
            </a:r>
            <a:r>
              <a:rPr lang="nl-BE" altLang="nl-BE" dirty="0" err="1"/>
              <a:t>Personnes</a:t>
            </a:r>
            <a:r>
              <a:rPr lang="nl-BE" altLang="nl-BE" dirty="0"/>
              <a:t> Ressources (2 jours)</a:t>
            </a:r>
          </a:p>
          <a:p>
            <a:pPr lvl="1"/>
            <a:r>
              <a:rPr lang="nl-BE" altLang="nl-BE" dirty="0"/>
              <a:t>J1: approche genre, bases </a:t>
            </a:r>
            <a:r>
              <a:rPr lang="nl-BE" altLang="nl-BE" dirty="0" err="1"/>
              <a:t>d’un</a:t>
            </a:r>
            <a:r>
              <a:rPr lang="nl-BE" altLang="nl-BE" dirty="0"/>
              <a:t> </a:t>
            </a:r>
            <a:r>
              <a:rPr lang="nl-BE" altLang="nl-BE" dirty="0" err="1"/>
              <a:t>entretien</a:t>
            </a:r>
            <a:endParaRPr lang="nl-BE" altLang="nl-BE" dirty="0"/>
          </a:p>
          <a:p>
            <a:pPr lvl="1"/>
            <a:r>
              <a:rPr lang="nl-BE" altLang="nl-BE" dirty="0"/>
              <a:t>J2: différents types de </a:t>
            </a:r>
            <a:r>
              <a:rPr lang="nl-BE" altLang="nl-BE" dirty="0" err="1"/>
              <a:t>violences</a:t>
            </a:r>
            <a:r>
              <a:rPr lang="nl-BE" altLang="nl-BE" dirty="0"/>
              <a:t> (ateliers).</a:t>
            </a:r>
          </a:p>
          <a:p>
            <a:pPr lvl="1"/>
            <a:r>
              <a:rPr lang="nl-BE" altLang="nl-BE" dirty="0" err="1"/>
              <a:t>Supervision</a:t>
            </a:r>
            <a:r>
              <a:rPr lang="nl-BE" altLang="nl-BE" dirty="0"/>
              <a:t> 6 </a:t>
            </a:r>
            <a:r>
              <a:rPr lang="nl-BE" altLang="nl-BE" dirty="0" err="1"/>
              <a:t>mois</a:t>
            </a:r>
            <a:r>
              <a:rPr lang="nl-BE" altLang="nl-BE" dirty="0"/>
              <a:t> </a:t>
            </a:r>
            <a:r>
              <a:rPr lang="nl-BE" altLang="nl-BE" dirty="0" err="1"/>
              <a:t>après</a:t>
            </a:r>
            <a:r>
              <a:rPr lang="nl-BE" altLang="nl-BE" dirty="0"/>
              <a:t> la </a:t>
            </a:r>
            <a:r>
              <a:rPr lang="nl-BE" altLang="nl-BE" dirty="0" err="1"/>
              <a:t>formation</a:t>
            </a:r>
            <a:endParaRPr lang="nl-BE" altLang="nl-BE" dirty="0"/>
          </a:p>
          <a:p>
            <a:pPr lvl="1"/>
            <a:endParaRPr lang="nl-BE" altLang="nl-BE" dirty="0"/>
          </a:p>
          <a:p>
            <a:r>
              <a:rPr lang="nl-BE" altLang="nl-BE" dirty="0" err="1"/>
              <a:t>Rôle</a:t>
            </a:r>
            <a:r>
              <a:rPr lang="nl-BE" altLang="nl-BE" dirty="0"/>
              <a:t> des </a:t>
            </a:r>
            <a:r>
              <a:rPr lang="nl-BE" altLang="nl-BE" dirty="0" err="1"/>
              <a:t>personnes</a:t>
            </a:r>
            <a:r>
              <a:rPr lang="nl-BE" altLang="nl-BE" dirty="0"/>
              <a:t> ressources: </a:t>
            </a:r>
            <a:endParaRPr lang="fr-BE" sz="2000" dirty="0"/>
          </a:p>
          <a:p>
            <a:pPr lvl="1"/>
            <a:r>
              <a:rPr lang="fr-BE" dirty="0"/>
              <a:t>Rôle  de 2</a:t>
            </a:r>
            <a:r>
              <a:rPr lang="fr-BE" baseline="30000" dirty="0"/>
              <a:t>ième</a:t>
            </a:r>
            <a:r>
              <a:rPr lang="fr-BE" dirty="0"/>
              <a:t> ligne : conseil et soutien du reste de l’équipe sur l’identification et l’accompagnement des victimes de GBV</a:t>
            </a:r>
          </a:p>
          <a:p>
            <a:pPr lvl="1"/>
            <a:r>
              <a:rPr lang="fr-BE" altLang="nl-BE" dirty="0"/>
              <a:t>Point focal pour les associations et services de soutien externes</a:t>
            </a:r>
          </a:p>
          <a:p>
            <a:pPr lvl="1"/>
            <a:r>
              <a:rPr lang="fr-BE" altLang="nl-BE" dirty="0"/>
              <a:t>Communique à l’équipe les outils et dernières infos/publications sur le sujet</a:t>
            </a:r>
          </a:p>
          <a:p>
            <a:pPr lvl="1"/>
            <a:r>
              <a:rPr lang="fr-BE" altLang="nl-BE" dirty="0"/>
              <a:t>Fait le lien avec la direction pour la coordination de la trajectoire GBV</a:t>
            </a:r>
            <a:endParaRPr lang="nl-BE" altLang="nl-BE" dirty="0"/>
          </a:p>
          <a:p>
            <a:pPr marL="457200" lvl="1" indent="0">
              <a:buNone/>
            </a:pPr>
            <a:endParaRPr lang="nl-BE" altLang="nl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160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5275D-D88B-4A51-847D-AE18604F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Planning des formations des personnes 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F7A3B2-823A-4814-B35D-8EB4FEFED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7" y="2324805"/>
            <a:ext cx="7429042" cy="4525963"/>
          </a:xfrm>
        </p:spPr>
        <p:txBody>
          <a:bodyPr/>
          <a:lstStyle/>
          <a:p>
            <a:r>
              <a:rPr lang="fr-BE" dirty="0"/>
              <a:t>Module de 2 jours en français</a:t>
            </a:r>
          </a:p>
          <a:p>
            <a:pPr lvl="1"/>
            <a:r>
              <a:rPr lang="fr-BE" dirty="0"/>
              <a:t>M1: 12/09 et 26/09 (Namur)</a:t>
            </a:r>
            <a:endParaRPr lang="fr-BE" sz="3200" dirty="0"/>
          </a:p>
          <a:p>
            <a:pPr lvl="1"/>
            <a:r>
              <a:rPr lang="fr-BE" dirty="0"/>
              <a:t>M2: 19/09 et 03/10 (Bruxelles)</a:t>
            </a:r>
          </a:p>
          <a:p>
            <a:pPr lvl="1"/>
            <a:r>
              <a:rPr lang="fr-BE" dirty="0"/>
              <a:t>M3: 10/10 et 24/10 (Liège)</a:t>
            </a:r>
          </a:p>
          <a:p>
            <a:pPr marL="457200" lvl="1" indent="0">
              <a:buNone/>
            </a:pPr>
            <a:endParaRPr lang="fr-BE" dirty="0"/>
          </a:p>
          <a:p>
            <a:r>
              <a:rPr lang="fr-BE" dirty="0"/>
              <a:t>Module de 2 jours en néerlandais</a:t>
            </a:r>
          </a:p>
          <a:p>
            <a:pPr lvl="1"/>
            <a:r>
              <a:rPr lang="nl-BE" dirty="0"/>
              <a:t>M1: 10/09 en 24/09 (Antwerpen)</a:t>
            </a:r>
            <a:endParaRPr lang="fr-BE" sz="3200" dirty="0"/>
          </a:p>
          <a:p>
            <a:pPr lvl="1"/>
            <a:r>
              <a:rPr lang="nl-BE" dirty="0"/>
              <a:t>M2: 17/09 en 01/10 (Gent)</a:t>
            </a:r>
          </a:p>
          <a:p>
            <a:pPr lvl="1"/>
            <a:r>
              <a:rPr lang="nl-BE" dirty="0"/>
              <a:t>M3: 09/10 en 16/10 (Brussel)</a:t>
            </a:r>
            <a:endParaRPr lang="fr-BE" dirty="0"/>
          </a:p>
          <a:p>
            <a:pPr lvl="1"/>
            <a:endParaRPr lang="fr-BE" sz="32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2196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2A73B-DFD9-42BC-84B9-4B17B41A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41" y="231102"/>
            <a:ext cx="7429042" cy="1143000"/>
          </a:xfrm>
        </p:spPr>
        <p:txBody>
          <a:bodyPr/>
          <a:lstStyle/>
          <a:p>
            <a:r>
              <a:rPr lang="fr-BE" dirty="0"/>
              <a:t>Mapping des services externes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57C88B-2623-472F-952D-5A1E78F3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53" y="1782634"/>
            <a:ext cx="742904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Méconnaissance du réseau externe des services spécialisés qui peuvent accompagner les victimes de violences de genre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b="1" dirty="0">
                <a:sym typeface="Wingdings" panose="05000000000000000000" pitchFamily="2" charset="2"/>
              </a:rPr>
              <a:t>Mapping des services </a:t>
            </a:r>
            <a:r>
              <a:rPr lang="fr-BE" dirty="0">
                <a:sym typeface="Wingdings" panose="05000000000000000000" pitchFamily="2" charset="2"/>
              </a:rPr>
              <a:t>par région en fonction du type de violence et prêts à recevoir des demandeuses d’asile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Fichier Excel envoyé aux personnes ressources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Puis mise en ligne avec filtre de recherche (synergie avec le projet européen ACCESS)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867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9E242-DC4B-4F7A-B8CE-4B181EE3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341" y="269779"/>
            <a:ext cx="3967707" cy="1143000"/>
          </a:xfrm>
        </p:spPr>
        <p:txBody>
          <a:bodyPr/>
          <a:lstStyle/>
          <a:p>
            <a:r>
              <a:rPr lang="fr-BE" dirty="0"/>
              <a:t>Exemple Cartographie</a:t>
            </a:r>
            <a:br>
              <a:rPr lang="fr-BE" dirty="0"/>
            </a:br>
            <a:r>
              <a:rPr lang="fr-BE" dirty="0"/>
              <a:t>Île-de-France, Paris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69E53B1-661E-4CE0-86F3-CD778E60F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836"/>
            <a:ext cx="9144000" cy="49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7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B60D6-5C21-40D7-A756-BEA91F13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959" y="165680"/>
            <a:ext cx="7429042" cy="1143000"/>
          </a:xfrm>
        </p:spPr>
        <p:txBody>
          <a:bodyPr/>
          <a:lstStyle/>
          <a:p>
            <a:r>
              <a:rPr lang="fr-BE" dirty="0"/>
              <a:t>Qui fait quoi?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CDB9EE-5D07-4465-A9A9-E7131B9D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28" y="1495211"/>
            <a:ext cx="7429042" cy="4525963"/>
          </a:xfrm>
        </p:spPr>
        <p:txBody>
          <a:bodyPr/>
          <a:lstStyle/>
          <a:p>
            <a:r>
              <a:rPr lang="fr-BE" b="1" dirty="0"/>
              <a:t>Direction des services opérationnels et comité de direction (</a:t>
            </a:r>
            <a:r>
              <a:rPr lang="fr-BE" b="1" dirty="0" err="1"/>
              <a:t>Fedasil</a:t>
            </a:r>
            <a:r>
              <a:rPr lang="fr-BE" b="1" dirty="0"/>
              <a:t>)</a:t>
            </a:r>
          </a:p>
          <a:p>
            <a:r>
              <a:rPr lang="fr-BE" b="1" dirty="0"/>
              <a:t>Directions de la Croix Rouge et de la Rode </a:t>
            </a:r>
            <a:r>
              <a:rPr lang="fr-BE" b="1" dirty="0" err="1"/>
              <a:t>Kruis</a:t>
            </a:r>
            <a:endParaRPr lang="fr-BE" b="1" dirty="0"/>
          </a:p>
          <a:p>
            <a:pPr marL="0" indent="0">
              <a:buNone/>
            </a:pPr>
            <a:endParaRPr lang="fr-BE" b="1" dirty="0"/>
          </a:p>
          <a:p>
            <a:pPr lvl="1"/>
            <a:r>
              <a:rPr lang="fr-BE" dirty="0"/>
              <a:t>Valide la trajectoire et les outils développés</a:t>
            </a:r>
            <a:endParaRPr lang="fr-BE" sz="1800" dirty="0"/>
          </a:p>
          <a:p>
            <a:pPr lvl="1"/>
            <a:r>
              <a:rPr lang="fr-BE" dirty="0"/>
              <a:t>Valide les programmes de formation</a:t>
            </a:r>
            <a:endParaRPr lang="fr-BE" sz="1800" dirty="0"/>
          </a:p>
          <a:p>
            <a:pPr lvl="1"/>
            <a:r>
              <a:rPr lang="fr-BE" dirty="0"/>
              <a:t>Décide des indicateurs de monitoring à mettre en place pour évaluer la trajectoire</a:t>
            </a:r>
            <a:endParaRPr lang="fr-BE" sz="1800" dirty="0"/>
          </a:p>
          <a:p>
            <a:pPr lvl="1"/>
            <a:r>
              <a:rPr lang="fr-BE" dirty="0"/>
              <a:t>Fait remonter aux associations spécialisées les problèmes rencontrés dans la mise en œuvre</a:t>
            </a:r>
            <a:endParaRPr lang="fr-BE" sz="1800" dirty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55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B60D6-5C21-40D7-A756-BEA91F13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959" y="165680"/>
            <a:ext cx="7429042" cy="1143000"/>
          </a:xfrm>
        </p:spPr>
        <p:txBody>
          <a:bodyPr/>
          <a:lstStyle/>
          <a:p>
            <a:r>
              <a:rPr lang="fr-BE" dirty="0"/>
              <a:t>Qui fait quoi?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CDB9EE-5D07-4465-A9A9-E7131B9D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28" y="1495211"/>
            <a:ext cx="7429042" cy="4525963"/>
          </a:xfrm>
        </p:spPr>
        <p:txBody>
          <a:bodyPr>
            <a:normAutofit/>
          </a:bodyPr>
          <a:lstStyle/>
          <a:p>
            <a:r>
              <a:rPr lang="fr-BE" b="1" dirty="0"/>
              <a:t>Direction des centres d’accueil/ Coordination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Assure (en lien avec les personnes ressources GBV) qu’un protocole interne de mise en œuvre de la trajectoire GBV soit rédigé et disponible </a:t>
            </a:r>
          </a:p>
          <a:p>
            <a:pPr lvl="1"/>
            <a:r>
              <a:rPr lang="fr-BE" dirty="0"/>
              <a:t>Assure que les personnes ressources aient les moyens matériels, le mandat et le temps alloué nécessaire pour la mise en œuvre de la trajectoire</a:t>
            </a:r>
          </a:p>
          <a:p>
            <a:pPr lvl="1"/>
            <a:r>
              <a:rPr lang="fr-BE" dirty="0"/>
              <a:t>Définit les moyens matériels d’accès aux organismes de suivi (tickets de transport, etc.) </a:t>
            </a:r>
          </a:p>
          <a:p>
            <a:pPr lvl="1"/>
            <a:r>
              <a:rPr lang="fr-BE" dirty="0"/>
              <a:t>Définit les mesures préventives et répressives en cas de violences liées au genre au sein ou autour du centre envers la victime et l’</a:t>
            </a:r>
            <a:r>
              <a:rPr lang="fr-BE" dirty="0" err="1"/>
              <a:t>auteur.e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4290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B60D6-5C21-40D7-A756-BEA91F13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959" y="165680"/>
            <a:ext cx="7429042" cy="1143000"/>
          </a:xfrm>
        </p:spPr>
        <p:txBody>
          <a:bodyPr/>
          <a:lstStyle/>
          <a:p>
            <a:r>
              <a:rPr lang="fr-BE" dirty="0"/>
              <a:t>Qui fait quoi?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CDB9EE-5D07-4465-A9A9-E7131B9D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28" y="1495211"/>
            <a:ext cx="7429042" cy="4525963"/>
          </a:xfrm>
        </p:spPr>
        <p:txBody>
          <a:bodyPr>
            <a:normAutofit fontScale="92500" lnSpcReduction="20000"/>
          </a:bodyPr>
          <a:lstStyle/>
          <a:p>
            <a:r>
              <a:rPr lang="fr-BE" b="1" dirty="0"/>
              <a:t>Rôle des services/associations spécialisés et autres intervenants extérieurs :</a:t>
            </a:r>
          </a:p>
          <a:p>
            <a:endParaRPr lang="fr-BE" b="1" dirty="0"/>
          </a:p>
          <a:p>
            <a:r>
              <a:rPr lang="fr-BE" b="1" dirty="0">
                <a:solidFill>
                  <a:srgbClr val="C00000"/>
                </a:solidFill>
              </a:rPr>
              <a:t>L’équipe de la structure d’accueil est responsable de la trajectoire et de sa gestion. </a:t>
            </a:r>
          </a:p>
          <a:p>
            <a:pPr marL="457200" lvl="1" indent="0">
              <a:buNone/>
            </a:pPr>
            <a:endParaRPr lang="fr-BE" dirty="0"/>
          </a:p>
          <a:p>
            <a:pPr lvl="0"/>
            <a:r>
              <a:rPr lang="fr-BE" dirty="0"/>
              <a:t>Une bonne collaboration et circulation de l’information entre les intervenants est essentielle (pas de prise de RDV par les associations spécialisées sans contact préalable avec la structure d’accueil).</a:t>
            </a:r>
          </a:p>
          <a:p>
            <a:pPr lvl="0"/>
            <a:endParaRPr lang="fr-BE" dirty="0"/>
          </a:p>
          <a:p>
            <a:pPr lvl="0"/>
            <a:r>
              <a:rPr lang="fr-BE" dirty="0"/>
              <a:t>Un feedback oral (par téléphone si urgent) ou écrit (document remis à la femme ou via mail) est donné à l’AS ou au personnel médical afin d’assurer un suivi et une prise en charge coordonnée et optimale.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8013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0557" y="2089099"/>
            <a:ext cx="7429042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200 millions de femmes excisées de par le monde</a:t>
            </a:r>
          </a:p>
          <a:p>
            <a:r>
              <a:rPr lang="fr-FR" dirty="0"/>
              <a:t>700 millions de filles et 150 millions de garçons mariées avant leur 18 ans</a:t>
            </a:r>
          </a:p>
          <a:p>
            <a:r>
              <a:rPr lang="fr-FR" dirty="0"/>
              <a:t>1 femme sur 3 a subi des violences physiques ou sexuelles</a:t>
            </a:r>
          </a:p>
          <a:p>
            <a:r>
              <a:rPr lang="fr-FR" dirty="0"/>
              <a:t>4,5 millions de femmes dans la traite/exploitation sexuelle</a:t>
            </a:r>
          </a:p>
          <a:p>
            <a:r>
              <a:rPr lang="fr-FR" dirty="0"/>
              <a:t>Pratique des garçons-jouets, esclaves sexuels en Afghanistan « Bacha </a:t>
            </a:r>
            <a:r>
              <a:rPr lang="fr-FR" dirty="0" err="1"/>
              <a:t>Bazi</a:t>
            </a:r>
            <a:r>
              <a:rPr lang="fr-FR" dirty="0"/>
              <a:t> »</a:t>
            </a:r>
          </a:p>
          <a:p>
            <a:endParaRPr lang="fr-FR" dirty="0"/>
          </a:p>
          <a:p>
            <a:r>
              <a:rPr lang="fr-FR" dirty="0"/>
              <a:t>Violences de genre peuvent être la raison de la fuite</a:t>
            </a:r>
          </a:p>
          <a:p>
            <a:r>
              <a:rPr lang="fr-FR" dirty="0"/>
              <a:t>Violences pendant le trajet migratoire (Libye,…)</a:t>
            </a:r>
          </a:p>
          <a:p>
            <a:r>
              <a:rPr lang="fr-FR" dirty="0"/>
              <a:t>Violences une fois arrivée en Belgique</a:t>
            </a:r>
          </a:p>
        </p:txBody>
      </p:sp>
    </p:spTree>
    <p:extLst>
      <p:ext uri="{BB962C8B-B14F-4D97-AF65-F5344CB8AC3E}">
        <p14:creationId xmlns:p14="http://schemas.microsoft.com/office/powerpoint/2010/main" val="277205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316E8-B618-4AB3-ABCF-B7825054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Prochaines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CA1EAF-1045-453F-B015-2E73D82A0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7" y="1999765"/>
            <a:ext cx="7429042" cy="4525963"/>
          </a:xfrm>
        </p:spPr>
        <p:txBody>
          <a:bodyPr>
            <a:normAutofit/>
          </a:bodyPr>
          <a:lstStyle/>
          <a:p>
            <a:pPr lvl="0"/>
            <a:r>
              <a:rPr lang="fr-BE" dirty="0"/>
              <a:t>Formation des personnes ressources + supervision</a:t>
            </a:r>
          </a:p>
          <a:p>
            <a:r>
              <a:rPr lang="fr-BE" dirty="0"/>
              <a:t>Protocole interne : préventif et réactif (quand GBV dans le centre ou alentours)</a:t>
            </a:r>
          </a:p>
          <a:p>
            <a:pPr lvl="0"/>
            <a:r>
              <a:rPr lang="fr-BE" dirty="0"/>
              <a:t>Mapping des services + collaboration avec les régions (lancement le 21 novembre 2019)</a:t>
            </a:r>
          </a:p>
          <a:p>
            <a:r>
              <a:rPr lang="fr-BE" dirty="0"/>
              <a:t>Colloque 11 décembre 2019: violences de genre et asile</a:t>
            </a:r>
          </a:p>
          <a:p>
            <a:pPr lvl="0"/>
            <a:r>
              <a:rPr lang="fr-BE" dirty="0"/>
              <a:t>Sensibilisation dans les centres pour toute l’équipe (une demi-journée)</a:t>
            </a:r>
          </a:p>
          <a:p>
            <a:pPr lvl="0"/>
            <a:r>
              <a:rPr lang="fr-BE" dirty="0"/>
              <a:t>Pérennisation des actions (intégration dans le plan annuel).</a:t>
            </a:r>
          </a:p>
        </p:txBody>
      </p:sp>
    </p:spTree>
    <p:extLst>
      <p:ext uri="{BB962C8B-B14F-4D97-AF65-F5344CB8AC3E}">
        <p14:creationId xmlns:p14="http://schemas.microsoft.com/office/powerpoint/2010/main" val="2266890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328" y="1515936"/>
            <a:ext cx="7384638" cy="1143000"/>
          </a:xfrm>
        </p:spPr>
        <p:txBody>
          <a:bodyPr>
            <a:normAutofit fontScale="90000"/>
          </a:bodyPr>
          <a:lstStyle/>
          <a:p>
            <a:r>
              <a:rPr lang="nl-BE" b="1" dirty="0" err="1"/>
              <a:t>Résultat</a:t>
            </a:r>
            <a:r>
              <a:rPr lang="nl-BE" b="1" dirty="0"/>
              <a:t> </a:t>
            </a:r>
            <a:r>
              <a:rPr lang="nl-BE" b="1" dirty="0" err="1"/>
              <a:t>attendu</a:t>
            </a:r>
            <a:r>
              <a:rPr lang="nl-BE" b="1" dirty="0"/>
              <a:t> de la </a:t>
            </a:r>
            <a:r>
              <a:rPr lang="nl-BE" b="1" dirty="0" err="1"/>
              <a:t>trajectoire</a:t>
            </a:r>
            <a:r>
              <a:rPr lang="nl-BE" b="1" dirty="0"/>
              <a:t> GBV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1EE-DA5F-4813-845B-5031AF3289EB}" type="slidenum">
              <a:rPr lang="fr-BE" smtClean="0"/>
              <a:t>21</a:t>
            </a:fld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4294967295"/>
          </p:nvPr>
        </p:nvSpPr>
        <p:spPr>
          <a:xfrm>
            <a:off x="263319" y="2997708"/>
            <a:ext cx="3886200" cy="3263900"/>
          </a:xfrm>
        </p:spPr>
        <p:txBody>
          <a:bodyPr/>
          <a:lstStyle/>
          <a:p>
            <a:pPr marL="0" indent="0">
              <a:buNone/>
            </a:pPr>
            <a:r>
              <a:rPr lang="nl-BE" sz="2700" dirty="0" err="1"/>
              <a:t>Chaque</a:t>
            </a:r>
            <a:r>
              <a:rPr lang="nl-BE" sz="2700" dirty="0"/>
              <a:t> </a:t>
            </a:r>
            <a:r>
              <a:rPr lang="nl-BE" sz="2700" dirty="0" err="1"/>
              <a:t>personne</a:t>
            </a:r>
            <a:r>
              <a:rPr lang="nl-BE" sz="2700" dirty="0"/>
              <a:t> </a:t>
            </a:r>
            <a:r>
              <a:rPr lang="nl-BE" sz="2700" dirty="0" err="1"/>
              <a:t>ayant</a:t>
            </a:r>
            <a:r>
              <a:rPr lang="nl-BE" sz="2700" dirty="0"/>
              <a:t> </a:t>
            </a:r>
            <a:r>
              <a:rPr lang="nl-BE" sz="2700" dirty="0" err="1"/>
              <a:t>subi</a:t>
            </a:r>
            <a:r>
              <a:rPr lang="nl-BE" sz="2700" dirty="0"/>
              <a:t> une </a:t>
            </a:r>
            <a:r>
              <a:rPr lang="nl-BE" sz="2700" dirty="0" err="1"/>
              <a:t>violence</a:t>
            </a:r>
            <a:r>
              <a:rPr lang="nl-BE" sz="2700" dirty="0"/>
              <a:t> de genre bénéficie de la </a:t>
            </a:r>
            <a:r>
              <a:rPr lang="nl-BE" sz="2700" u="sng" dirty="0" err="1"/>
              <a:t>même</a:t>
            </a:r>
            <a:r>
              <a:rPr lang="nl-BE" sz="2700" u="sng" dirty="0"/>
              <a:t> prise en charge </a:t>
            </a:r>
            <a:r>
              <a:rPr lang="nl-BE" sz="2700" dirty="0" err="1"/>
              <a:t>quelque</a:t>
            </a:r>
            <a:r>
              <a:rPr lang="nl-BE" sz="2700" dirty="0"/>
              <a:t> soit sa </a:t>
            </a:r>
            <a:r>
              <a:rPr lang="nl-BE" sz="2700" dirty="0" err="1"/>
              <a:t>structure</a:t>
            </a:r>
            <a:r>
              <a:rPr lang="nl-BE" sz="2700" dirty="0"/>
              <a:t> </a:t>
            </a:r>
            <a:r>
              <a:rPr lang="nl-BE" sz="2700" dirty="0" err="1"/>
              <a:t>d’accueil</a:t>
            </a:r>
            <a:endParaRPr lang="nl-BE" sz="2700" dirty="0"/>
          </a:p>
          <a:p>
            <a:pPr lvl="1"/>
            <a:endParaRPr lang="nl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5D6920-216F-4867-A803-0358AED6A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489" y="2784666"/>
            <a:ext cx="3522168" cy="34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9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F7278-E91F-4F79-AC26-4A3F44C0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61" y="1698714"/>
            <a:ext cx="7429042" cy="1143000"/>
          </a:xfrm>
        </p:spPr>
        <p:txBody>
          <a:bodyPr>
            <a:normAutofit fontScale="90000"/>
          </a:bodyPr>
          <a:lstStyle/>
          <a:p>
            <a:r>
              <a:rPr lang="fr-BE" sz="2000" b="1" dirty="0"/>
              <a:t>Directive 2012/29/UE du parlement européen et du conseil du 25 octobre 2012 établissant des normes minimales concernant les droits, le soutien et la protection des victimes.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5AA0E3-79FD-4103-AA2F-A4B25CC40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7" y="3128265"/>
            <a:ext cx="7711846" cy="3210294"/>
          </a:xfrm>
        </p:spPr>
        <p:txBody>
          <a:bodyPr>
            <a:normAutofit/>
          </a:bodyPr>
          <a:lstStyle/>
          <a:p>
            <a:r>
              <a:rPr lang="fr-BE" sz="2000" b="1" dirty="0"/>
              <a:t>La violence dirigée contre une personne en raison de son sexe, de son identité ou expression de genre </a:t>
            </a:r>
            <a:r>
              <a:rPr lang="fr-BE" sz="2000" dirty="0"/>
              <a:t>ou la violence qui touche de manière disproportionnée les personnes d'un sexe en particulier est considérée comme de la violence fondée sur le genre. </a:t>
            </a:r>
          </a:p>
          <a:p>
            <a:pPr marL="0" indent="0">
              <a:buNone/>
            </a:pPr>
            <a:endParaRPr lang="fr-BE" sz="2000" dirty="0"/>
          </a:p>
          <a:p>
            <a:r>
              <a:rPr lang="fr-BE" sz="2000" b="1" dirty="0"/>
              <a:t>Les femmes victimes de violence fondée sur le genre et leurs enfants </a:t>
            </a:r>
            <a:r>
              <a:rPr lang="fr-BE" sz="2000" dirty="0"/>
              <a:t>requièrent </a:t>
            </a:r>
            <a:r>
              <a:rPr lang="fr-BE" sz="2000" b="1" dirty="0"/>
              <a:t>un soutien et une protection spécifiques </a:t>
            </a:r>
            <a:r>
              <a:rPr lang="fr-BE" sz="2000" dirty="0"/>
              <a:t>en raison du risque élevé de victimisation secondaire et répétée, d'intimidations et de représailles lié à cette violence. </a:t>
            </a:r>
          </a:p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08F549-AEED-46C9-976B-F676C0D2A45F}"/>
              </a:ext>
            </a:extLst>
          </p:cNvPr>
          <p:cNvSpPr txBox="1"/>
          <p:nvPr/>
        </p:nvSpPr>
        <p:spPr>
          <a:xfrm>
            <a:off x="3959258" y="519441"/>
            <a:ext cx="358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C15131"/>
                </a:solidFill>
                <a:latin typeface="Lato Medium"/>
                <a:ea typeface="+mj-ea"/>
                <a:cs typeface="Lato Medium"/>
              </a:rPr>
              <a:t>Définition des violences de genre</a:t>
            </a:r>
          </a:p>
        </p:txBody>
      </p:sp>
    </p:spTree>
    <p:extLst>
      <p:ext uri="{BB962C8B-B14F-4D97-AF65-F5344CB8AC3E}">
        <p14:creationId xmlns:p14="http://schemas.microsoft.com/office/powerpoint/2010/main" val="394489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E15CAE-88D4-4E75-A6EA-9257B3FFF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472" y="2174875"/>
            <a:ext cx="4040188" cy="3951288"/>
          </a:xfrm>
        </p:spPr>
        <p:txBody>
          <a:bodyPr>
            <a:normAutofit/>
          </a:bodyPr>
          <a:lstStyle/>
          <a:p>
            <a:r>
              <a:rPr lang="fr-BE" dirty="0"/>
              <a:t>agressions sexuelles, </a:t>
            </a:r>
          </a:p>
          <a:p>
            <a:r>
              <a:rPr lang="fr-BE" dirty="0"/>
              <a:t>viols, </a:t>
            </a:r>
          </a:p>
          <a:p>
            <a:r>
              <a:rPr lang="fr-BE" dirty="0"/>
              <a:t>violences conjugales, </a:t>
            </a:r>
          </a:p>
          <a:p>
            <a:r>
              <a:rPr lang="fr-BE" dirty="0"/>
              <a:t>harcèlement sexuel, </a:t>
            </a:r>
          </a:p>
          <a:p>
            <a:r>
              <a:rPr lang="fr-BE" dirty="0"/>
              <a:t>harcèlement moral, </a:t>
            </a:r>
          </a:p>
          <a:p>
            <a:r>
              <a:rPr lang="fr-BE" dirty="0"/>
              <a:t>inceste, </a:t>
            </a:r>
          </a:p>
          <a:p>
            <a:r>
              <a:rPr lang="fr-BE" dirty="0"/>
              <a:t>mutilations génitales, </a:t>
            </a:r>
          </a:p>
          <a:p>
            <a:r>
              <a:rPr lang="fr-BE" dirty="0"/>
              <a:t>contrôle de virginité, </a:t>
            </a:r>
          </a:p>
          <a:p>
            <a:endParaRPr lang="fr-BE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84DBD1-7645-47EC-BB55-9324A69D5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660" y="2174875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fr-BE" dirty="0"/>
              <a:t>mariages forcés,</a:t>
            </a:r>
          </a:p>
          <a:p>
            <a:r>
              <a:rPr lang="fr-BE" dirty="0"/>
              <a:t>exploitation sexuelle, prostitution, </a:t>
            </a:r>
          </a:p>
          <a:p>
            <a:r>
              <a:rPr lang="fr-BE" dirty="0"/>
              <a:t>exploitation pornographique,</a:t>
            </a:r>
          </a:p>
          <a:p>
            <a:r>
              <a:rPr lang="fr-BE" dirty="0"/>
              <a:t>interdiction de sortir, de travailler à l’extérieur,</a:t>
            </a:r>
          </a:p>
          <a:p>
            <a:r>
              <a:rPr lang="fr-BE" dirty="0"/>
              <a:t>privation d’argent et de papiers d’identité, </a:t>
            </a:r>
          </a:p>
          <a:p>
            <a:r>
              <a:rPr lang="fr-BE" dirty="0"/>
              <a:t>etc….</a:t>
            </a:r>
          </a:p>
          <a:p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A7766B-5B36-4F24-92BB-6B3C310C5D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1162" y="297567"/>
            <a:ext cx="5203024" cy="1143000"/>
          </a:xfrm>
        </p:spPr>
        <p:txBody>
          <a:bodyPr>
            <a:normAutofit/>
          </a:bodyPr>
          <a:lstStyle/>
          <a:p>
            <a:r>
              <a:rPr lang="fr-BE" sz="2400" dirty="0">
                <a:solidFill>
                  <a:srgbClr val="C15131"/>
                </a:solidFill>
              </a:rPr>
              <a:t>Les différentes formes de violences basées sur le genre</a:t>
            </a:r>
          </a:p>
        </p:txBody>
      </p:sp>
    </p:spTree>
    <p:extLst>
      <p:ext uri="{BB962C8B-B14F-4D97-AF65-F5344CB8AC3E}">
        <p14:creationId xmlns:p14="http://schemas.microsoft.com/office/powerpoint/2010/main" val="305314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107E5-E86F-4B4A-8FB0-B6E330E6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Impact des violences de genre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6D06E7-E0F0-4461-A819-CC38FC123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7" y="2126806"/>
            <a:ext cx="7429042" cy="4525963"/>
          </a:xfrm>
        </p:spPr>
        <p:txBody>
          <a:bodyPr>
            <a:normAutofit/>
          </a:bodyPr>
          <a:lstStyle/>
          <a:p>
            <a:r>
              <a:rPr lang="fr-BE" b="1" dirty="0"/>
              <a:t>Sur les victimes </a:t>
            </a:r>
            <a:r>
              <a:rPr lang="fr-BE" dirty="0"/>
              <a:t>: </a:t>
            </a:r>
          </a:p>
          <a:p>
            <a:pPr lvl="1"/>
            <a:r>
              <a:rPr lang="fr-BE" dirty="0"/>
              <a:t>Coups et blessures, grossesses non désirées, avortements, augmentation des infections à VIH, dépression, conduites addictives ou d’automutilation, troubles de l’attachement avec les enfants</a:t>
            </a:r>
          </a:p>
          <a:p>
            <a:endParaRPr lang="fr-BE" dirty="0"/>
          </a:p>
          <a:p>
            <a:r>
              <a:rPr lang="fr-BE" b="1" dirty="0"/>
              <a:t>Sur les équipes des centres d’accueil</a:t>
            </a:r>
            <a:r>
              <a:rPr lang="fr-BE" dirty="0"/>
              <a:t>:</a:t>
            </a:r>
          </a:p>
          <a:p>
            <a:pPr lvl="1"/>
            <a:r>
              <a:rPr lang="fr-BE" dirty="0"/>
              <a:t>Sentiment d’impuissance, manque de ressources internes pour prévenir la violence et mauvaise connaissance du réseau externe pour orienter les victimes</a:t>
            </a:r>
          </a:p>
          <a:p>
            <a:pPr lvl="1"/>
            <a:r>
              <a:rPr lang="fr-BE" dirty="0"/>
              <a:t>Risque de </a:t>
            </a:r>
            <a:r>
              <a:rPr lang="fr-BE" dirty="0" err="1"/>
              <a:t>burn</a:t>
            </a:r>
            <a:r>
              <a:rPr lang="fr-BE" dirty="0"/>
              <a:t> out, d’absentéisme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150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7C7E4-BB4C-4658-BC8F-0341033C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Cadre légal belge et européen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0623FA-75D2-43FC-AACB-41C2161C3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37" y="2270214"/>
            <a:ext cx="7742482" cy="4525963"/>
          </a:xfrm>
        </p:spPr>
        <p:txBody>
          <a:bodyPr>
            <a:normAutofit fontScale="92500" lnSpcReduction="10000"/>
          </a:bodyPr>
          <a:lstStyle/>
          <a:p>
            <a:r>
              <a:rPr lang="fr-BE" b="1" dirty="0"/>
              <a:t>Directives européennes </a:t>
            </a:r>
            <a:r>
              <a:rPr lang="fr-BE" dirty="0"/>
              <a:t>(e.a. art. 21 de la Directive Accueil révisée en 2013 + Directive 2012/29/UE sur le droit des victimes)</a:t>
            </a:r>
          </a:p>
          <a:p>
            <a:endParaRPr lang="fr-BE" dirty="0"/>
          </a:p>
          <a:p>
            <a:r>
              <a:rPr lang="fr-BE" b="1" dirty="0"/>
              <a:t>Convention d’Istanbul (</a:t>
            </a:r>
            <a:r>
              <a:rPr lang="fr-BE" dirty="0"/>
              <a:t>ratifiée le 14 mars 2016 par la Belgique) – </a:t>
            </a:r>
            <a:r>
              <a:rPr lang="fr-BE" dirty="0">
                <a:solidFill>
                  <a:schemeClr val="tx2"/>
                </a:solidFill>
              </a:rPr>
              <a:t>Obligation des Etats (évaluation en 2019)</a:t>
            </a:r>
          </a:p>
          <a:p>
            <a:endParaRPr lang="fr-BE" dirty="0"/>
          </a:p>
          <a:p>
            <a:r>
              <a:rPr lang="fr-BE" b="1" dirty="0"/>
              <a:t>La loi belge sur l’accueil </a:t>
            </a:r>
            <a:r>
              <a:rPr lang="fr-BE" dirty="0"/>
              <a:t>(du 12 janvier 2007)</a:t>
            </a:r>
            <a:endParaRPr lang="fr-BE" b="1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fr-BE" dirty="0"/>
              <a:t> les victimes de violences de genre appartiennent à un groupe vulnérable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BE" dirty="0"/>
              <a:t> désignation d’un lieu d’accueil adapté (art 11)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BE" dirty="0"/>
              <a:t> accompagnement  psycho-médical-social et juridique (art 23 et 24)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762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FBA02-60F0-4393-92E7-0547388F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Objectif du projet GBV &amp; </a:t>
            </a:r>
            <a:r>
              <a:rPr lang="fr-BE" dirty="0" err="1"/>
              <a:t>Asylum</a:t>
            </a:r>
            <a:r>
              <a:rPr lang="fr-BE" dirty="0"/>
              <a:t> 2018-2019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1C47E-9BF3-49C6-9306-826B58A7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7" y="2270214"/>
            <a:ext cx="3355059" cy="47973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b="1" dirty="0"/>
              <a:t>Objectif général :</a:t>
            </a:r>
          </a:p>
          <a:p>
            <a:pPr marL="0" indent="0">
              <a:buNone/>
              <a:defRPr/>
            </a:pPr>
            <a:r>
              <a:rPr lang="fr-BE" dirty="0"/>
              <a:t>Améliorer l’</a:t>
            </a:r>
            <a:r>
              <a:rPr lang="fr-BE" b="1" dirty="0"/>
              <a:t>identification</a:t>
            </a:r>
            <a:r>
              <a:rPr lang="fr-BE" dirty="0"/>
              <a:t> et l’</a:t>
            </a:r>
            <a:r>
              <a:rPr lang="fr-BE" b="1" dirty="0"/>
              <a:t>accompagnement</a:t>
            </a:r>
            <a:r>
              <a:rPr lang="fr-BE" dirty="0"/>
              <a:t> des personnes qui ont subi des </a:t>
            </a:r>
            <a:r>
              <a:rPr lang="fr-BE" b="1" dirty="0"/>
              <a:t>violences basées sur le genre </a:t>
            </a:r>
            <a:r>
              <a:rPr lang="fr-BE" dirty="0"/>
              <a:t>(physiques, psychologique et/ou sexuelles) dans tout le réseau d’accueil.</a:t>
            </a:r>
            <a:br>
              <a:rPr lang="fr-BE" dirty="0"/>
            </a:br>
            <a:endParaRPr lang="fr-BE" dirty="0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446667-BF35-4EC6-B876-F3D272C71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458" y="3100388"/>
            <a:ext cx="4101313" cy="26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3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CC21223-B472-46E6-B0CB-9658C264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858" y="108606"/>
            <a:ext cx="4958499" cy="1143000"/>
          </a:xfrm>
        </p:spPr>
        <p:txBody>
          <a:bodyPr/>
          <a:lstStyle/>
          <a:p>
            <a:r>
              <a:rPr lang="fr-BE" dirty="0"/>
              <a:t>Continuité de la Trajectoire MGF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0D34B63-7EF6-4208-B771-57BE7E190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14" y="2150769"/>
            <a:ext cx="37304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/>
              <a:t>Un premier pas…</a:t>
            </a:r>
          </a:p>
          <a:p>
            <a:pPr marL="0" indent="0">
              <a:buNone/>
            </a:pPr>
            <a:r>
              <a:rPr lang="fr-BE" b="1" dirty="0"/>
              <a:t>Trajectoire MGF en 2017</a:t>
            </a:r>
            <a:br>
              <a:rPr lang="fr-BE" b="1" dirty="0"/>
            </a:br>
            <a:endParaRPr lang="fr-BE" b="1" dirty="0"/>
          </a:p>
          <a:p>
            <a:r>
              <a:rPr lang="fr-BE" sz="2000" dirty="0"/>
              <a:t>Formation de 2 personnes par centres d’accueil (</a:t>
            </a:r>
            <a:r>
              <a:rPr lang="fr-BE" sz="2000" dirty="0" err="1"/>
              <a:t>Fedasil</a:t>
            </a:r>
            <a:r>
              <a:rPr lang="fr-BE" sz="2000" dirty="0"/>
              <a:t>, Croix-Rouge, Rode </a:t>
            </a:r>
            <a:r>
              <a:rPr lang="fr-BE" sz="2000" dirty="0" err="1"/>
              <a:t>Kruis</a:t>
            </a:r>
            <a:r>
              <a:rPr lang="fr-BE" sz="2000" dirty="0"/>
              <a:t>, Caritas,…)</a:t>
            </a:r>
          </a:p>
          <a:p>
            <a:pPr marL="0" indent="0">
              <a:buNone/>
            </a:pPr>
            <a:endParaRPr lang="fr-BE" sz="2000" dirty="0"/>
          </a:p>
          <a:p>
            <a:r>
              <a:rPr lang="fr-BE" sz="2000" dirty="0"/>
              <a:t>Trajectoire Mutilations Génitales féminines avec check </a:t>
            </a:r>
            <a:r>
              <a:rPr lang="fr-BE" sz="2000" dirty="0" err="1"/>
              <a:t>list</a:t>
            </a:r>
            <a:r>
              <a:rPr lang="fr-BE" sz="2000" dirty="0"/>
              <a:t> (identification et accompagnement)</a:t>
            </a:r>
          </a:p>
          <a:p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6B4F33C-CF12-4B05-849C-69125F750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32" y="1251606"/>
            <a:ext cx="3730468" cy="54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07BD854-0559-4B25-BE44-512870A6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ACTIONS PREVUES POUR LES CENTRES D’ACCUEIL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3258E2-A4E1-4949-AB37-F6F765FC8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Partie 2</a:t>
            </a:r>
          </a:p>
        </p:txBody>
      </p:sp>
    </p:spTree>
    <p:extLst>
      <p:ext uri="{BB962C8B-B14F-4D97-AF65-F5344CB8AC3E}">
        <p14:creationId xmlns:p14="http://schemas.microsoft.com/office/powerpoint/2010/main" val="36673771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GAMS">
      <a:dk1>
        <a:srgbClr val="210F04"/>
      </a:dk1>
      <a:lt1>
        <a:sysClr val="window" lastClr="FFFFFF"/>
      </a:lt1>
      <a:dk2>
        <a:srgbClr val="C15131"/>
      </a:dk2>
      <a:lt2>
        <a:srgbClr val="EEECE1"/>
      </a:lt2>
      <a:accent1>
        <a:srgbClr val="4B181D"/>
      </a:accent1>
      <a:accent2>
        <a:srgbClr val="CD884C"/>
      </a:accent2>
      <a:accent3>
        <a:srgbClr val="748986"/>
      </a:accent3>
      <a:accent4>
        <a:srgbClr val="33655F"/>
      </a:accent4>
      <a:accent5>
        <a:srgbClr val="4BACC6"/>
      </a:accent5>
      <a:accent6>
        <a:srgbClr val="F79646"/>
      </a:accent6>
      <a:hlink>
        <a:srgbClr val="C15131"/>
      </a:hlink>
      <a:folHlink>
        <a:srgbClr val="CD884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B53AB416EE44418C982AD07FC1F6E5" ma:contentTypeVersion="8" ma:contentTypeDescription="Crée un document." ma:contentTypeScope="" ma:versionID="d83c1d6878d85207821e8e993c9c9e56">
  <xsd:schema xmlns:xsd="http://www.w3.org/2001/XMLSchema" xmlns:xs="http://www.w3.org/2001/XMLSchema" xmlns:p="http://schemas.microsoft.com/office/2006/metadata/properties" xmlns:ns3="96c401aa-f145-432b-9d85-63550ffb46db" targetNamespace="http://schemas.microsoft.com/office/2006/metadata/properties" ma:root="true" ma:fieldsID="b1db2ec9c899812ab71ab4bfa2d7c277" ns3:_="">
    <xsd:import namespace="96c401aa-f145-432b-9d85-63550ffb46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401aa-f145-432b-9d85-63550ffb46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952191-D3AE-4A0E-8475-9E92CF32F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401aa-f145-432b-9d85-63550ffb4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A74398-FC2A-42B5-BA42-9EA254AC7C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020C22-80B1-4CE7-A88A-AD06496CC313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6c401aa-f145-432b-9d85-63550ffb46db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GAMS ppt_template</Template>
  <TotalTime>1062</TotalTime>
  <Words>1053</Words>
  <Application>Microsoft Office PowerPoint</Application>
  <PresentationFormat>Affichage à l'écran (4:3)</PresentationFormat>
  <Paragraphs>163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Arial Unicode MS</vt:lpstr>
      <vt:lpstr>Calibri</vt:lpstr>
      <vt:lpstr>Lato Light</vt:lpstr>
      <vt:lpstr>Lato Medium</vt:lpstr>
      <vt:lpstr>Lato Regular</vt:lpstr>
      <vt:lpstr>Lucida Grande</vt:lpstr>
      <vt:lpstr>Wingdings</vt:lpstr>
      <vt:lpstr>Thème Office</vt:lpstr>
      <vt:lpstr> Gender Based Violence &amp; Asylum :  an integrated approach (AMIF 2018-2019) </vt:lpstr>
      <vt:lpstr>Contexte</vt:lpstr>
      <vt:lpstr>Directive 2012/29/UE du parlement européen et du conseil du 25 octobre 2012 établissant des normes minimales concernant les droits, le soutien et la protection des victimes. </vt:lpstr>
      <vt:lpstr>Les différentes formes de violences basées sur le genre</vt:lpstr>
      <vt:lpstr>Impact des violences de genre</vt:lpstr>
      <vt:lpstr>Cadre légal belge et européen</vt:lpstr>
      <vt:lpstr>Objectif du projet GBV &amp; Asylum 2018-2019</vt:lpstr>
      <vt:lpstr>Continuité de la Trajectoire MGF</vt:lpstr>
      <vt:lpstr>ACTIONS PREVUES POUR LES CENTRES D’ACCUEIL</vt:lpstr>
      <vt:lpstr>Elaboration d’une trajectoire GBV</vt:lpstr>
      <vt:lpstr>Contenu des fiches par type de violence</vt:lpstr>
      <vt:lpstr>Formations des directions</vt:lpstr>
      <vt:lpstr>Formation des personnes ressources</vt:lpstr>
      <vt:lpstr>Planning des formations des personnes ressources</vt:lpstr>
      <vt:lpstr>Mapping des services externes</vt:lpstr>
      <vt:lpstr>Exemple Cartographie Île-de-France, Paris</vt:lpstr>
      <vt:lpstr>Qui fait quoi?</vt:lpstr>
      <vt:lpstr>Qui fait quoi?</vt:lpstr>
      <vt:lpstr>Qui fait quoi?</vt:lpstr>
      <vt:lpstr>Prochaines étapes</vt:lpstr>
      <vt:lpstr>Résultat attendu de la trajectoire GBV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 basées sur le genre &amp; Migration</dc:title>
  <dc:creator>Fabienne Richard</dc:creator>
  <cp:lastModifiedBy>Léa Champagne</cp:lastModifiedBy>
  <cp:revision>52</cp:revision>
  <dcterms:created xsi:type="dcterms:W3CDTF">2018-12-10T18:08:37Z</dcterms:created>
  <dcterms:modified xsi:type="dcterms:W3CDTF">2019-12-03T23:03:27Z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0x01010008B53AB416EE44418C982AD07FC1F6E5</vt:lpwstr>
  </property>
</Properties>
</file>